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81" r:id="rId3"/>
    <p:sldId id="257" r:id="rId4"/>
    <p:sldId id="258" r:id="rId5"/>
    <p:sldId id="259" r:id="rId6"/>
    <p:sldId id="260" r:id="rId7"/>
    <p:sldId id="261" r:id="rId8"/>
    <p:sldId id="262" r:id="rId9"/>
    <p:sldId id="267" r:id="rId10"/>
    <p:sldId id="263" r:id="rId11"/>
    <p:sldId id="264" r:id="rId12"/>
    <p:sldId id="265" r:id="rId13"/>
    <p:sldId id="266" r:id="rId14"/>
    <p:sldId id="268" r:id="rId15"/>
    <p:sldId id="269" r:id="rId16"/>
    <p:sldId id="270" r:id="rId17"/>
    <p:sldId id="271" r:id="rId18"/>
    <p:sldId id="272" r:id="rId19"/>
    <p:sldId id="273" r:id="rId20"/>
    <p:sldId id="280" r:id="rId21"/>
    <p:sldId id="274" r:id="rId22"/>
    <p:sldId id="275" r:id="rId23"/>
    <p:sldId id="276" r:id="rId24"/>
    <p:sldId id="27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BB2EE-BC04-4E67-B277-6DFB7533C115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26804-8962-48C7-A25D-6DCF5E8CD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705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26804-8962-48C7-A25D-6DCF5E8CD88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09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FA89-7EBD-4A06-B6D8-18BBD366AC89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81868-057F-4C28-A6B9-1B3C29C2E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81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FA89-7EBD-4A06-B6D8-18BBD366AC89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81868-057F-4C28-A6B9-1B3C29C2E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4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FA89-7EBD-4A06-B6D8-18BBD366AC89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81868-057F-4C28-A6B9-1B3C29C2E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65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FA89-7EBD-4A06-B6D8-18BBD366AC89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81868-057F-4C28-A6B9-1B3C29C2E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15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FA89-7EBD-4A06-B6D8-18BBD366AC89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81868-057F-4C28-A6B9-1B3C29C2E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859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FA89-7EBD-4A06-B6D8-18BBD366AC89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81868-057F-4C28-A6B9-1B3C29C2E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09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FA89-7EBD-4A06-B6D8-18BBD366AC89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81868-057F-4C28-A6B9-1B3C29C2E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54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FA89-7EBD-4A06-B6D8-18BBD366AC89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81868-057F-4C28-A6B9-1B3C29C2E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92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FA89-7EBD-4A06-B6D8-18BBD366AC89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81868-057F-4C28-A6B9-1B3C29C2E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963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FA89-7EBD-4A06-B6D8-18BBD366AC89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81868-057F-4C28-A6B9-1B3C29C2E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199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FA89-7EBD-4A06-B6D8-18BBD366AC89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81868-057F-4C28-A6B9-1B3C29C2E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81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9FA89-7EBD-4A06-B6D8-18BBD366AC89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81868-057F-4C28-A6B9-1B3C29C2E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54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ANALIZA VJETORE E ARRSH PER VITIN 2015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5809" y="381000"/>
            <a:ext cx="914400" cy="91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0" y="838200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AUTORITETI RRUGOR SHQIPTAR</a:t>
            </a:r>
            <a:endParaRPr lang="en-US" sz="32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81200" y="4495800"/>
            <a:ext cx="47244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DASHAMIR XHIKA </a:t>
            </a:r>
          </a:p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DREJTOR I PERGJITHSHEM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927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err="1" smtClean="0"/>
              <a:t>Realizimi</a:t>
            </a:r>
            <a:r>
              <a:rPr lang="en-US" u="sng" dirty="0" smtClean="0"/>
              <a:t> </a:t>
            </a:r>
            <a:r>
              <a:rPr lang="en-US" u="sng" dirty="0" err="1" smtClean="0"/>
              <a:t>Financiar</a:t>
            </a:r>
            <a:r>
              <a:rPr lang="en-US" u="sng" dirty="0" smtClean="0"/>
              <a:t> </a:t>
            </a:r>
            <a:r>
              <a:rPr lang="en-US" u="sng" dirty="0" err="1" smtClean="0"/>
              <a:t>për</a:t>
            </a:r>
            <a:r>
              <a:rPr lang="en-US" u="sng" dirty="0" smtClean="0"/>
              <a:t> </a:t>
            </a:r>
            <a:r>
              <a:rPr lang="en-US" u="sng" dirty="0" err="1" smtClean="0"/>
              <a:t>Projektet</a:t>
            </a:r>
            <a:r>
              <a:rPr lang="en-US" u="sng" dirty="0" smtClean="0"/>
              <a:t> me </a:t>
            </a:r>
            <a:r>
              <a:rPr lang="en-US" u="sng" dirty="0" err="1"/>
              <a:t>F</a:t>
            </a:r>
            <a:r>
              <a:rPr lang="en-US" u="sng" dirty="0" err="1" smtClean="0"/>
              <a:t>inancim</a:t>
            </a:r>
            <a:r>
              <a:rPr lang="en-US" u="sng" dirty="0" smtClean="0"/>
              <a:t> </a:t>
            </a:r>
            <a:r>
              <a:rPr lang="en-US" u="sng" dirty="0" err="1" smtClean="0"/>
              <a:t>të</a:t>
            </a:r>
            <a:r>
              <a:rPr lang="en-US" u="sng" dirty="0" smtClean="0"/>
              <a:t> </a:t>
            </a:r>
            <a:r>
              <a:rPr lang="en-US" u="sng" dirty="0" err="1" smtClean="0"/>
              <a:t>Huaj</a:t>
            </a:r>
            <a:endParaRPr lang="en-US" u="sng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88720" y="1996281"/>
          <a:ext cx="6766560" cy="3693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4500"/>
                <a:gridCol w="1275080"/>
                <a:gridCol w="982980"/>
                <a:gridCol w="982980"/>
                <a:gridCol w="871855"/>
                <a:gridCol w="939165"/>
              </a:tblGrid>
              <a:tr h="305435"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PROJEKTI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KONTRAKTORI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Financim i huaj &amp; kosto lokale (Lek)</a:t>
                      </a:r>
                    </a:p>
                    <a:p>
                      <a:pPr marL="0" marR="0" indent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2015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Disbursimi (Lek)</a:t>
                      </a:r>
                    </a:p>
                    <a:p>
                      <a:pPr marL="0" marR="0" indent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2015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Plani i TVSH (Lek)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Disbursimi (Lek)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4970"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Ndertimi i Seg." Dames-Tepelene"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VEGA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215,725,795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169,992,407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76,000,000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59,849,975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6550"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Ndertimi i Seg."By-Pass Fierit"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Serenissima Construzioni S.p.a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100">
                          <a:effectLst/>
                        </a:rPr>
                        <a:t>1,263,646,595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100">
                          <a:effectLst/>
                        </a:rPr>
                        <a:t>1,474,638,482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100">
                          <a:effectLst/>
                        </a:rPr>
                        <a:t>310,917,000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100">
                          <a:effectLst/>
                        </a:rPr>
                        <a:t>   349,264,456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3380"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Ndertimi i Seg "By-Pass Rrogozhines"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Impresa Prevedello Isidoro s.r.l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100">
                          <a:effectLst/>
                        </a:rPr>
                        <a:t>332,353,000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378,274,602.9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65,000,000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75,56,714,0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6865"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Ndertimi i Seg "By-Pass Vlores"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Proces vleresimi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100">
                          <a:effectLst/>
                        </a:rPr>
                        <a:t>735,046,976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100">
                          <a:effectLst/>
                        </a:rPr>
                        <a:t>694,595,095</a:t>
                      </a: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100">
                          <a:effectLst/>
                        </a:rPr>
                        <a:t>135,924,853</a:t>
                      </a: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100">
                          <a:effectLst/>
                        </a:rPr>
                        <a:t>135,924,853</a:t>
                      </a: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61975"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Ndertimi i Seg " Shkoder Hani - Hotit"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Claudio Salini Grandi Lavori Spa &amp; Salvatore Matarrese Spa”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100">
                          <a:effectLst/>
                        </a:rPr>
                        <a:t>120,000,000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100">
                          <a:effectLst/>
                        </a:rPr>
                        <a:t>120,000,000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100">
                          <a:effectLst/>
                        </a:rPr>
                        <a:t>12,994,468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100">
                          <a:effectLst/>
                        </a:rPr>
                        <a:t>12,994,468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9920">
                <a:tc>
                  <a:txBody>
                    <a:bodyPr/>
                    <a:lstStyle/>
                    <a:p>
                      <a:pPr marL="0" marR="196215" indent="2286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Projekti i Mirembajtjes nga B.Boterore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JV/ SPEA EGNATIA EUROPA &amp; EGNATIA ODOS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32,004,000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32,004,000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6,400,800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2286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6,400,800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8382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42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err="1" smtClean="0"/>
              <a:t>Projektet</a:t>
            </a:r>
            <a:r>
              <a:rPr lang="en-US" u="sng" dirty="0" smtClean="0"/>
              <a:t> me </a:t>
            </a:r>
            <a:r>
              <a:rPr lang="en-US" u="sng" dirty="0" err="1" smtClean="0"/>
              <a:t>Financim</a:t>
            </a:r>
            <a:r>
              <a:rPr lang="en-US" u="sng" dirty="0" smtClean="0"/>
              <a:t> </a:t>
            </a:r>
            <a:r>
              <a:rPr lang="en-US" u="sng" dirty="0" err="1" smtClean="0"/>
              <a:t>nga</a:t>
            </a:r>
            <a:r>
              <a:rPr lang="en-US" u="sng" dirty="0" smtClean="0"/>
              <a:t> </a:t>
            </a:r>
            <a:r>
              <a:rPr lang="en-US" u="sng" dirty="0" err="1" smtClean="0"/>
              <a:t>Buxheti</a:t>
            </a:r>
            <a:r>
              <a:rPr lang="en-US" u="sng" dirty="0" smtClean="0"/>
              <a:t> </a:t>
            </a:r>
            <a:r>
              <a:rPr lang="en-US" u="sng" dirty="0" err="1" smtClean="0"/>
              <a:t>i</a:t>
            </a:r>
            <a:r>
              <a:rPr lang="en-US" u="sng" dirty="0" smtClean="0"/>
              <a:t> </a:t>
            </a:r>
            <a:r>
              <a:rPr lang="en-US" u="sng" dirty="0" err="1" smtClean="0"/>
              <a:t>Shtetit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Sektori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Zhvillimit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Projekteve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Brëndshme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gjatë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Vitit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2015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menaxhuar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92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Kontrata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“Pune” (57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ndërtim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rruge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32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S/A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rruge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1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ndërtim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sinjalistike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92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kontrata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Mbikqyrjeje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marL="0" indent="0"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cilat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planifikurar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financuar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84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kontrata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“Pune”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42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kontrata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Mbikqyrjeje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u="sng" dirty="0" err="1">
                <a:latin typeface="Times New Roman" pitchFamily="18" charset="0"/>
                <a:cs typeface="Times New Roman" pitchFamily="18" charset="0"/>
              </a:rPr>
              <a:t>Kontrata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  “Pune” :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Buxheti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vitin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2015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total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ishte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8.734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miliardë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lekë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,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Detyrimi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kontraktual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qënë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17.87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miliardë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lekë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rreth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48.9%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nevojave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fonde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Financimi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Total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plani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2015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8.732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miliardë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lekë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99.98%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8382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05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err="1" smtClean="0"/>
              <a:t>Projektet</a:t>
            </a:r>
            <a:r>
              <a:rPr lang="en-US" u="sng" dirty="0" smtClean="0"/>
              <a:t> </a:t>
            </a:r>
            <a:r>
              <a:rPr lang="en-US" u="sng" dirty="0" smtClean="0"/>
              <a:t>e </a:t>
            </a:r>
            <a:r>
              <a:rPr lang="en-US" u="sng" dirty="0" err="1"/>
              <a:t>F</a:t>
            </a:r>
            <a:r>
              <a:rPr lang="en-US" u="sng" dirty="0" err="1" smtClean="0"/>
              <a:t>inancuara</a:t>
            </a:r>
            <a:r>
              <a:rPr lang="en-US" u="sng" dirty="0" smtClean="0"/>
              <a:t> </a:t>
            </a:r>
            <a:r>
              <a:rPr lang="en-US" u="sng" dirty="0" err="1" smtClean="0"/>
              <a:t>nga</a:t>
            </a:r>
            <a:r>
              <a:rPr lang="en-US" u="sng" dirty="0" smtClean="0"/>
              <a:t> </a:t>
            </a:r>
            <a:r>
              <a:rPr lang="en-US" u="sng" dirty="0" err="1" smtClean="0"/>
              <a:t>Buxheti</a:t>
            </a:r>
            <a:r>
              <a:rPr lang="en-US" u="sng" dirty="0" smtClean="0"/>
              <a:t> </a:t>
            </a:r>
            <a:r>
              <a:rPr lang="en-US" u="sng" dirty="0" err="1" smtClean="0"/>
              <a:t>i</a:t>
            </a:r>
            <a:r>
              <a:rPr lang="en-US" u="sng" dirty="0" smtClean="0"/>
              <a:t> </a:t>
            </a:r>
            <a:r>
              <a:rPr lang="en-US" u="sng" dirty="0" err="1" smtClean="0"/>
              <a:t>Shtetit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Kontrata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 “</a:t>
            </a: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Mbikqyrjeje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Buxheti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vitin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2015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total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ishte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37.04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milion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lekë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, 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Detyrimi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kontraktual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qënë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119.03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milion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lekë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rreth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31.1% 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nevojave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per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fonde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Financimi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total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plani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2015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36.34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milion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lekë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98.11%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12192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61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err="1" smtClean="0"/>
              <a:t>Projektet</a:t>
            </a:r>
            <a:r>
              <a:rPr lang="en-US" u="sng" dirty="0" smtClean="0"/>
              <a:t> e </a:t>
            </a:r>
            <a:r>
              <a:rPr lang="en-US" u="sng" dirty="0" err="1"/>
              <a:t>F</a:t>
            </a:r>
            <a:r>
              <a:rPr lang="en-US" u="sng" dirty="0" err="1" smtClean="0"/>
              <a:t>inancuara</a:t>
            </a:r>
            <a:r>
              <a:rPr lang="en-US" u="sng" dirty="0" smtClean="0"/>
              <a:t> </a:t>
            </a:r>
            <a:r>
              <a:rPr lang="en-US" u="sng" dirty="0" err="1" smtClean="0"/>
              <a:t>nga</a:t>
            </a:r>
            <a:r>
              <a:rPr lang="en-US" u="sng" dirty="0" smtClean="0"/>
              <a:t> </a:t>
            </a:r>
            <a:r>
              <a:rPr lang="en-US" u="sng" dirty="0" err="1" smtClean="0"/>
              <a:t>Buxheti</a:t>
            </a:r>
            <a:r>
              <a:rPr lang="en-US" u="sng" dirty="0" smtClean="0"/>
              <a:t> </a:t>
            </a:r>
            <a:r>
              <a:rPr lang="en-US" u="sng" dirty="0" err="1" smtClean="0"/>
              <a:t>i</a:t>
            </a:r>
            <a:r>
              <a:rPr lang="en-US" u="sng" dirty="0" smtClean="0"/>
              <a:t> </a:t>
            </a:r>
            <a:r>
              <a:rPr lang="en-US" u="sng" dirty="0" err="1" smtClean="0"/>
              <a:t>Shtetit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Gjatë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vitit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vazhduar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puna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ashtu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vitin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kaluar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evidentimin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saktësimin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financimin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Detyrimeve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Prapambetura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akumuluara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gjatë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viteve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2009÷2013. </a:t>
            </a:r>
          </a:p>
          <a:p>
            <a:pPr algn="just"/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Plani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2015 per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Detyrim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Prapambetur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total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ishte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	 		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		      2.548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miliardë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lekë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Financimi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plani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2015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2.546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miliardë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lekë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pra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 99.92%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Mbetur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t’u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financuar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DP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45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Mln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lekë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11.4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miliard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leke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7620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75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Prokurimet</a:t>
            </a:r>
            <a:r>
              <a:rPr lang="en-US" u="sng" dirty="0" smtClean="0"/>
              <a:t> </a:t>
            </a:r>
            <a:r>
              <a:rPr lang="en-US" u="sng" dirty="0" err="1" smtClean="0"/>
              <a:t>gjate</a:t>
            </a:r>
            <a:r>
              <a:rPr lang="en-US" u="sng" dirty="0" smtClean="0"/>
              <a:t> 2015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Autofit/>
          </a:bodyPr>
          <a:lstStyle/>
          <a:p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Gjatë vitit 2015, janë zhvilluar gjithsej 59 procedura prokurimi, nga këto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18 procedura prokurimi nëpërmjet procedurës “së hapur”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23 procedura prokurimi nëpërmjet procedurës “shërbim konsulence”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16 procedura prokurimi nëpërmjet procedurës “negocim pa shpallje”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procedura </a:t>
            </a:r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prokurimi nëpërmjet procedurës 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«kërkesë </a:t>
            </a:r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për 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propozim»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3810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00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PROCESET GJYQESORE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sq-AL" dirty="0">
                <a:latin typeface="Times New Roman" pitchFamily="18" charset="0"/>
                <a:cs typeface="Times New Roman" pitchFamily="18" charset="0"/>
              </a:rPr>
              <a:t>Gjatë vitit 2015 kemi marrë pjesë në më shumë se 85 (tetëdhjetë e pesë) çështje gjyqësore (të reja përveç atyre të mbartura nga viti paraardhës) si në Shkallët e para të Gjykatave edhe në Gjykatën Administrative të Apelit. </a:t>
            </a:r>
            <a:endParaRPr lang="en-US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q-AL" dirty="0">
                <a:latin typeface="Times New Roman" pitchFamily="18" charset="0"/>
                <a:cs typeface="Times New Roman" pitchFamily="18" charset="0"/>
              </a:rPr>
              <a:t>Në total gjatë vitit 2015 janë fituar 25 (njëzet e pesë) cështje gjyqësore në Shkallën e Parë si dhe në Gjykatën e Apelit.</a:t>
            </a:r>
            <a:endParaRPr lang="en-US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q-AL" dirty="0">
                <a:latin typeface="Times New Roman" pitchFamily="18" charset="0"/>
                <a:cs typeface="Times New Roman" pitchFamily="18" charset="0"/>
              </a:rPr>
              <a:t>Ndërkohë që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jane</a:t>
            </a:r>
            <a:r>
              <a:rPr lang="sq-A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q-AL" dirty="0">
                <a:latin typeface="Times New Roman" pitchFamily="18" charset="0"/>
                <a:cs typeface="Times New Roman" pitchFamily="18" charset="0"/>
              </a:rPr>
              <a:t>humbur në Shkallë të Parë të gjykimit 15 (pesëmbëdhjetë) çështje për të cilat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eshte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q-AL" dirty="0" smtClean="0">
                <a:latin typeface="Times New Roman" pitchFamily="18" charset="0"/>
                <a:cs typeface="Times New Roman" pitchFamily="18" charset="0"/>
              </a:rPr>
              <a:t>paraqitur </a:t>
            </a:r>
            <a:r>
              <a:rPr lang="sq-AL" dirty="0">
                <a:latin typeface="Times New Roman" pitchFamily="18" charset="0"/>
                <a:cs typeface="Times New Roman" pitchFamily="18" charset="0"/>
              </a:rPr>
              <a:t>Ankim para Gjykatës Administrative të Apelit dhe vazhdon gjykimi për pjesën tjetër të cështjeve</a:t>
            </a:r>
            <a:r>
              <a:rPr lang="sq-AL" dirty="0"/>
              <a:t>.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3810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61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u="sng" dirty="0" smtClean="0"/>
              <a:t>DREJTORIA TEKNIKE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Drejtoria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Teknike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gjatë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vitit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2015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hartuar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Termat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Referencës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dërguar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procedurë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tenderimi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53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objekte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reja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sipas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buxhetit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vitit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2015,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këto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: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i="1" u="sng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>
                <a:latin typeface="Times New Roman" pitchFamily="18" charset="0"/>
                <a:cs typeface="Times New Roman" pitchFamily="18" charset="0"/>
              </a:rPr>
              <a:t>zërin</a:t>
            </a:r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i="1" u="sng" dirty="0" err="1">
                <a:latin typeface="Times New Roman" pitchFamily="18" charset="0"/>
                <a:cs typeface="Times New Roman" pitchFamily="18" charset="0"/>
              </a:rPr>
              <a:t>Studim</a:t>
            </a:r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>
                <a:latin typeface="Times New Roman" pitchFamily="18" charset="0"/>
                <a:cs typeface="Times New Roman" pitchFamily="18" charset="0"/>
              </a:rPr>
              <a:t>Projektim</a:t>
            </a:r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>”  18 </a:t>
            </a:r>
            <a:r>
              <a:rPr lang="en-US" i="1" u="sng" dirty="0" err="1">
                <a:latin typeface="Times New Roman" pitchFamily="18" charset="0"/>
                <a:cs typeface="Times New Roman" pitchFamily="18" charset="0"/>
              </a:rPr>
              <a:t>objekte</a:t>
            </a:r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>: ,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zërin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Supervizion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Punimesh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objekte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reja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zërin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dërtimit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Sistemim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Asfaltim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infrastrukturës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rrugore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  ( 24) 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objekte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preventiva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 fond limit ):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572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23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KESHILLI TEKNIK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vitin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2015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Këshilli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Teknik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diskutuar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marrë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91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vendime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këto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sipas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natyrës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problemtatikave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trajtuara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7 -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Vendime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miratim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Reference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19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objekte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reja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lvl="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16 -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Vendime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miratimin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projekteve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fazë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projekt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idese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13  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Vendime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miratimin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projekt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zbatimit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11 -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Vendime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dhënie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leje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ndërhyrje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punime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akset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rrugore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nacionale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44 -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Vendime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miratim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ndryshimeve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përmirësimeve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modifikimeve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shtesa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punimesh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projektet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process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implementimi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financuara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buxheti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shtetit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financim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huaj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228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10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600" b="1" i="1" u="sng" dirty="0" err="1" smtClean="0"/>
              <a:t>Financimi</a:t>
            </a:r>
            <a:r>
              <a:rPr lang="en-US" sz="3600" b="1" i="1" u="sng" dirty="0" smtClean="0"/>
              <a:t> </a:t>
            </a:r>
            <a:r>
              <a:rPr lang="en-US" sz="3600" b="1" i="1" u="sng" dirty="0" err="1" smtClean="0"/>
              <a:t>i</a:t>
            </a:r>
            <a:r>
              <a:rPr lang="en-US" sz="3600" b="1" i="1" u="sng" dirty="0" smtClean="0"/>
              <a:t> </a:t>
            </a:r>
            <a:r>
              <a:rPr lang="en-US" sz="3600" b="1" i="1" u="sng" dirty="0" err="1"/>
              <a:t>objekteve</a:t>
            </a:r>
            <a:r>
              <a:rPr lang="en-US" sz="3600" b="1" i="1" u="sng" dirty="0"/>
              <a:t> per </a:t>
            </a:r>
            <a:r>
              <a:rPr lang="en-US" sz="3600" b="1" i="1" u="sng" dirty="0" err="1"/>
              <a:t>zerin</a:t>
            </a:r>
            <a:r>
              <a:rPr lang="en-US" sz="3600" b="1" i="1" u="sng" dirty="0"/>
              <a:t> “</a:t>
            </a:r>
            <a:r>
              <a:rPr lang="en-US" sz="3600" b="1" i="1" u="sng" dirty="0" err="1"/>
              <a:t>Studim</a:t>
            </a:r>
            <a:r>
              <a:rPr lang="en-US" sz="3600" b="1" i="1" u="sng" dirty="0"/>
              <a:t> </a:t>
            </a:r>
            <a:r>
              <a:rPr lang="en-US" sz="3600" b="1" i="1" u="sng" dirty="0" err="1"/>
              <a:t>projektim</a:t>
            </a:r>
            <a:r>
              <a:rPr lang="en-US" sz="3600" b="1" i="1" u="sng" dirty="0"/>
              <a:t>” </a:t>
            </a:r>
            <a:r>
              <a:rPr lang="en-US" sz="3600" b="1" i="1" u="sng" dirty="0" smtClean="0"/>
              <a:t>per </a:t>
            </a:r>
            <a:r>
              <a:rPr lang="en-US" sz="3600" b="1" i="1" u="sng" dirty="0" err="1" smtClean="0"/>
              <a:t>vitin</a:t>
            </a:r>
            <a:r>
              <a:rPr lang="en-US" sz="3600" b="1" i="1" u="sng" dirty="0" smtClean="0"/>
              <a:t> </a:t>
            </a:r>
            <a:r>
              <a:rPr lang="en-US" sz="3600" b="1" i="1" u="sng" dirty="0"/>
              <a:t>2015</a:t>
            </a:r>
            <a:r>
              <a:rPr lang="en-US" sz="3600" b="1" dirty="0"/>
              <a:t>. 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Plani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investimeve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financimin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borxhit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vjeter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vitit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2014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rialokimet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tyre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vleren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306 127 409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leke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Realizimi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ketij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plani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eshte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vleren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303 583 667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99.17 %.</a:t>
            </a:r>
          </a:p>
          <a:p>
            <a:pPr lvl="0"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Plani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investimeve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vitin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2015 per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financimin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projekteve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vleren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620 349 818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leke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Realizimi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ketij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plani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eshte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vleren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585 715 161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leke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94.42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%.</a:t>
            </a:r>
          </a:p>
          <a:p>
            <a:pPr algn="just"/>
            <a:r>
              <a:rPr lang="en-US" b="1" i="1" u="sng" dirty="0" err="1">
                <a:latin typeface="Times New Roman" pitchFamily="18" charset="0"/>
                <a:cs typeface="Times New Roman" pitchFamily="18" charset="0"/>
              </a:rPr>
              <a:t>Pra</a:t>
            </a:r>
            <a:r>
              <a:rPr lang="en-US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>
                <a:latin typeface="Times New Roman" pitchFamily="18" charset="0"/>
                <a:cs typeface="Times New Roman" pitchFamily="18" charset="0"/>
              </a:rPr>
              <a:t>total </a:t>
            </a:r>
            <a:r>
              <a:rPr lang="en-US" b="1" i="1" u="sng" dirty="0" err="1">
                <a:latin typeface="Times New Roman" pitchFamily="18" charset="0"/>
                <a:cs typeface="Times New Roman" pitchFamily="18" charset="0"/>
              </a:rPr>
              <a:t>plani</a:t>
            </a:r>
            <a:r>
              <a:rPr lang="en-US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latin typeface="Times New Roman" pitchFamily="18" charset="0"/>
                <a:cs typeface="Times New Roman" pitchFamily="18" charset="0"/>
              </a:rPr>
              <a:t>buxhetit</a:t>
            </a:r>
            <a:r>
              <a:rPr lang="en-US" b="1" i="1" u="sng" dirty="0">
                <a:latin typeface="Times New Roman" pitchFamily="18" charset="0"/>
                <a:cs typeface="Times New Roman" pitchFamily="18" charset="0"/>
              </a:rPr>
              <a:t> per </a:t>
            </a:r>
            <a:r>
              <a:rPr lang="en-US" b="1" i="1" u="sng" dirty="0" err="1">
                <a:latin typeface="Times New Roman" pitchFamily="18" charset="0"/>
                <a:cs typeface="Times New Roman" pitchFamily="18" charset="0"/>
              </a:rPr>
              <a:t>zerin</a:t>
            </a:r>
            <a:r>
              <a:rPr lang="en-US" b="1" i="1" u="sng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b="1" i="1" u="sng" dirty="0" err="1">
                <a:latin typeface="Times New Roman" pitchFamily="18" charset="0"/>
                <a:cs typeface="Times New Roman" pitchFamily="18" charset="0"/>
              </a:rPr>
              <a:t>Studim</a:t>
            </a:r>
            <a:r>
              <a:rPr lang="en-US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latin typeface="Times New Roman" pitchFamily="18" charset="0"/>
                <a:cs typeface="Times New Roman" pitchFamily="18" charset="0"/>
              </a:rPr>
              <a:t>projektim</a:t>
            </a:r>
            <a:r>
              <a:rPr lang="en-US" b="1" i="1" u="sng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b="1" i="1" u="sng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latin typeface="Times New Roman" pitchFamily="18" charset="0"/>
                <a:cs typeface="Times New Roman" pitchFamily="18" charset="0"/>
              </a:rPr>
              <a:t>vitin</a:t>
            </a:r>
            <a:r>
              <a:rPr lang="en-US" b="1" i="1" u="sng" dirty="0">
                <a:latin typeface="Times New Roman" pitchFamily="18" charset="0"/>
                <a:cs typeface="Times New Roman" pitchFamily="18" charset="0"/>
              </a:rPr>
              <a:t> 2015, </a:t>
            </a:r>
            <a:r>
              <a:rPr lang="en-US" b="1" i="1" u="sng" dirty="0" err="1">
                <a:latin typeface="Times New Roman" pitchFamily="18" charset="0"/>
                <a:cs typeface="Times New Roman" pitchFamily="18" charset="0"/>
              </a:rPr>
              <a:t>ka</a:t>
            </a:r>
            <a:r>
              <a:rPr lang="en-US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latin typeface="Times New Roman" pitchFamily="18" charset="0"/>
                <a:cs typeface="Times New Roman" pitchFamily="18" charset="0"/>
              </a:rPr>
              <a:t>qënë</a:t>
            </a:r>
            <a:r>
              <a:rPr lang="en-US" b="1" i="1" u="sng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i="1" u="sng" dirty="0" err="1">
                <a:latin typeface="Times New Roman" pitchFamily="18" charset="0"/>
                <a:cs typeface="Times New Roman" pitchFamily="18" charset="0"/>
              </a:rPr>
              <a:t>parashikuar</a:t>
            </a:r>
            <a:r>
              <a:rPr lang="en-US" b="1" i="1" u="sng" dirty="0">
                <a:latin typeface="Times New Roman" pitchFamily="18" charset="0"/>
                <a:cs typeface="Times New Roman" pitchFamily="18" charset="0"/>
              </a:rPr>
              <a:t>  ne   </a:t>
            </a:r>
            <a:r>
              <a:rPr lang="en-US" b="1" i="1" u="sng" dirty="0" err="1" smtClean="0">
                <a:latin typeface="Times New Roman" pitchFamily="18" charset="0"/>
                <a:cs typeface="Times New Roman" pitchFamily="18" charset="0"/>
              </a:rPr>
              <a:t>vleren</a:t>
            </a:r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>
                <a:latin typeface="Times New Roman" pitchFamily="18" charset="0"/>
                <a:cs typeface="Times New Roman" pitchFamily="18" charset="0"/>
              </a:rPr>
              <a:t>926 477 227 </a:t>
            </a:r>
            <a:r>
              <a:rPr lang="en-US" b="1" i="1" u="sng" dirty="0" err="1">
                <a:latin typeface="Times New Roman" pitchFamily="18" charset="0"/>
                <a:cs typeface="Times New Roman" pitchFamily="18" charset="0"/>
              </a:rPr>
              <a:t>leke</a:t>
            </a:r>
            <a:r>
              <a:rPr lang="en-US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latin typeface="Times New Roman" pitchFamily="18" charset="0"/>
                <a:cs typeface="Times New Roman" pitchFamily="18" charset="0"/>
              </a:rPr>
              <a:t>financimi</a:t>
            </a:r>
            <a:r>
              <a:rPr lang="en-US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latin typeface="Times New Roman" pitchFamily="18" charset="0"/>
                <a:cs typeface="Times New Roman" pitchFamily="18" charset="0"/>
              </a:rPr>
              <a:t>realizuar</a:t>
            </a:r>
            <a:r>
              <a:rPr lang="en-US" b="1" i="1" u="sng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i="1" u="sng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latin typeface="Times New Roman" pitchFamily="18" charset="0"/>
                <a:cs typeface="Times New Roman" pitchFamily="18" charset="0"/>
              </a:rPr>
              <a:t>vleren</a:t>
            </a:r>
            <a:r>
              <a:rPr lang="en-US" b="1" i="1" u="sng" dirty="0">
                <a:latin typeface="Times New Roman" pitchFamily="18" charset="0"/>
                <a:cs typeface="Times New Roman" pitchFamily="18" charset="0"/>
              </a:rPr>
              <a:t> 889 298 828 </a:t>
            </a:r>
            <a:r>
              <a:rPr lang="en-US" b="1" i="1" u="sng" dirty="0" err="1">
                <a:latin typeface="Times New Roman" pitchFamily="18" charset="0"/>
                <a:cs typeface="Times New Roman" pitchFamily="18" charset="0"/>
              </a:rPr>
              <a:t>lek</a:t>
            </a:r>
            <a:r>
              <a:rPr lang="en-US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latin typeface="Times New Roman" pitchFamily="18" charset="0"/>
                <a:cs typeface="Times New Roman" pitchFamily="18" charset="0"/>
              </a:rPr>
              <a:t>ose</a:t>
            </a:r>
            <a:r>
              <a:rPr lang="en-US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latin typeface="Times New Roman" pitchFamily="18" charset="0"/>
                <a:cs typeface="Times New Roman" pitchFamily="18" charset="0"/>
              </a:rPr>
              <a:t>masën</a:t>
            </a:r>
            <a:r>
              <a:rPr lang="en-US" b="1" i="1" u="sng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95.98 </a:t>
            </a:r>
            <a:r>
              <a:rPr lang="en-US" b="1" i="1" u="sng" dirty="0">
                <a:latin typeface="Times New Roman" pitchFamily="18" charset="0"/>
                <a:cs typeface="Times New Roman" pitchFamily="18" charset="0"/>
              </a:rPr>
              <a:t>%.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334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1326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err="1" smtClean="0"/>
              <a:t>Mirembajtja</a:t>
            </a:r>
            <a:r>
              <a:rPr lang="en-US" u="sng" dirty="0" smtClean="0"/>
              <a:t> e </a:t>
            </a:r>
            <a:r>
              <a:rPr lang="en-US" u="sng" dirty="0" err="1" smtClean="0"/>
              <a:t>Rrjetit</a:t>
            </a:r>
            <a:r>
              <a:rPr lang="en-US" u="sng" dirty="0" smtClean="0"/>
              <a:t> </a:t>
            </a:r>
            <a:r>
              <a:rPr lang="en-US" u="sng" dirty="0" err="1" smtClean="0"/>
              <a:t>Rrugor</a:t>
            </a:r>
            <a:r>
              <a:rPr lang="en-US" u="sng" dirty="0" smtClean="0"/>
              <a:t> </a:t>
            </a:r>
            <a:r>
              <a:rPr lang="en-US" u="sng" dirty="0" err="1" smtClean="0"/>
              <a:t>Kombetar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sq-AL" dirty="0">
                <a:latin typeface="Times New Roman" pitchFamily="18" charset="0"/>
                <a:cs typeface="Times New Roman" pitchFamily="18" charset="0"/>
              </a:rPr>
              <a:t>Autoriteti Rrugor Shqiptar ka </a:t>
            </a:r>
            <a:r>
              <a:rPr lang="sq-AL" dirty="0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q-A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q-AL" dirty="0">
                <a:latin typeface="Times New Roman" pitchFamily="18" charset="0"/>
                <a:cs typeface="Times New Roman" pitchFamily="18" charset="0"/>
              </a:rPr>
              <a:t>administrim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q-A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q-AL" dirty="0">
                <a:latin typeface="Times New Roman" pitchFamily="18" charset="0"/>
                <a:cs typeface="Times New Roman" pitchFamily="18" charset="0"/>
              </a:rPr>
              <a:t>tij  </a:t>
            </a:r>
            <a:r>
              <a:rPr lang="sq-AL" b="1" dirty="0">
                <a:latin typeface="Times New Roman" pitchFamily="18" charset="0"/>
                <a:cs typeface="Times New Roman" pitchFamily="18" charset="0"/>
              </a:rPr>
              <a:t>3947.51 km</a:t>
            </a:r>
            <a:r>
              <a:rPr lang="sq-AL" dirty="0">
                <a:latin typeface="Times New Roman" pitchFamily="18" charset="0"/>
                <a:cs typeface="Times New Roman" pitchFamily="18" charset="0"/>
              </a:rPr>
              <a:t> rrugë </a:t>
            </a:r>
            <a:r>
              <a:rPr lang="sq-AL" dirty="0" smtClean="0">
                <a:latin typeface="Times New Roman" pitchFamily="18" charset="0"/>
                <a:cs typeface="Times New Roman" pitchFamily="18" charset="0"/>
              </a:rPr>
              <a:t>shtetërore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ndara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sipas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drejtorive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rajonale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Drejtoria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Rajonit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Verior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Shkoder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inventarin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rrjetit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rrugor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1436.02 km.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vitin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2015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lidhur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23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kontrata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mirembajtje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27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gjithesej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Drejtoria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Rajonit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Qendror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Tirane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inventarin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rrjetit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rrugor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867.79 km.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vitin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2015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lidhur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kontrata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mirembajtje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performance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gjithesej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Drejtoria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Rajonit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Jugor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Gjirokaster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inventarin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rrjetit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rrugor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1643.7 km.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vitin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2015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lidhur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24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kontrata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mirembajtje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performance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34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gjithesej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 total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gjitha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akset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rrugore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grupuara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 71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kontrata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mirembajtjeje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performance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cilat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34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perfshijne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edhe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mirembajtjen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dimerore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438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Ecuria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Përgjithshme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Gjate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vitit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2015 ARRSH-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realizuar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sukses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gjitha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objektivat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paravendosura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fillim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Këto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objektiva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realizuar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plotesisht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gjitha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zërat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financimet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huaja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brendshmet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perfshihen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kontrata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punimesh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mbikqyrje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kontrata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studim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prokjektim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prokurimet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shpronësimet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proceset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gjyqesore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3810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95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Investimet</a:t>
            </a:r>
            <a:r>
              <a:rPr lang="en-US" dirty="0" smtClean="0"/>
              <a:t> ne </a:t>
            </a:r>
            <a:r>
              <a:rPr lang="en-US" dirty="0" err="1" smtClean="0"/>
              <a:t>Mirembajtje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Gjatë vitit 2015, janë realizuar në zërin  “Investime” </a:t>
            </a:r>
            <a:r>
              <a:rPr lang="pt-BR" b="1" i="1" dirty="0" smtClean="0">
                <a:latin typeface="Times New Roman" pitchFamily="18" charset="0"/>
                <a:cs typeface="Times New Roman" pitchFamily="18" charset="0"/>
              </a:rPr>
              <a:t>2,232,869,725 lekë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të cilat në kuadër të mirëmbajtjes, konsistojne në; përmirësime të gjëndjes së shtresave rrugore,  për rritjen e sigurisë rrugore, të shpërndara si më poshtë: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4572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2531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t-BR" sz="3100" b="1" u="sng" dirty="0" smtClean="0"/>
              <a:t/>
            </a:r>
            <a:br>
              <a:rPr lang="pt-BR" sz="3100" b="1" u="sng" dirty="0" smtClean="0"/>
            </a:br>
            <a:r>
              <a:rPr lang="pt-BR" sz="3100" b="1" u="sng" dirty="0"/>
              <a:t/>
            </a:r>
            <a:br>
              <a:rPr lang="pt-BR" sz="3100" b="1" u="sng" dirty="0"/>
            </a:br>
            <a:r>
              <a:rPr lang="pt-BR" sz="3100" b="1" u="sng" dirty="0" smtClean="0"/>
              <a:t/>
            </a:r>
            <a:br>
              <a:rPr lang="pt-BR" sz="3100" b="1" u="sng" dirty="0" smtClean="0"/>
            </a:br>
            <a:r>
              <a:rPr lang="pt-BR" sz="3100" b="1" u="sng" dirty="0" smtClean="0"/>
              <a:t>Menaxhimi</a:t>
            </a:r>
            <a:r>
              <a:rPr lang="pt-BR" sz="3100" b="1" u="sng" dirty="0"/>
              <a:t>, Mirembajtja dhe Operimi i Tuneleve të Thirrës dhe Krrabës</a:t>
            </a:r>
            <a:r>
              <a:rPr lang="en-US" u="sng" dirty="0"/>
              <a:t/>
            </a:r>
            <a:br>
              <a:rPr lang="en-US" u="sng" dirty="0"/>
            </a:br>
            <a:r>
              <a:rPr lang="pt-BR" u="sng" dirty="0"/>
              <a:t> </a:t>
            </a:r>
            <a:r>
              <a:rPr lang="en-US" u="sng" dirty="0"/>
              <a:t/>
            </a:r>
            <a:br>
              <a:rPr lang="en-US" u="sng" dirty="0"/>
            </a:br>
            <a:endParaRPr lang="en-US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5027584"/>
              </p:ext>
            </p:extLst>
          </p:nvPr>
        </p:nvGraphicFramePr>
        <p:xfrm>
          <a:off x="1219200" y="1981201"/>
          <a:ext cx="6118543" cy="3190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2211"/>
                <a:gridCol w="4208737"/>
                <a:gridCol w="1407595"/>
              </a:tblGrid>
              <a:tr h="7045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5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50">
                          <a:effectLst/>
                        </a:rPr>
                        <a:t>Menaxhimi e mirëmbajtja e pajisjeve dhe operimi i tunelit të Krrabës ( kontrata e filluar ne 2014)-Kontrate sherbimi ne vazhdim)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50">
                          <a:effectLst/>
                        </a:rPr>
                        <a:t>89,968,000  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045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50">
                          <a:effectLst/>
                        </a:rPr>
                        <a:t>2</a:t>
                      </a:r>
                      <a:endParaRPr lang="en-US" sz="12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5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50">
                          <a:effectLst/>
                        </a:rPr>
                        <a:t>Menaxhimi e mirëmbajtja e pajisjeve dhe operimi i tunelit të Krrabës (Kontrata e re)(2015-2016)( Kontrate sherbimi ne vazhdim)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50">
                          <a:effectLst/>
                        </a:rPr>
                        <a:t> 45,000,000  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463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5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50">
                          <a:effectLst/>
                        </a:rPr>
                        <a:t>Menaxhimi e mirëmbajtja e pajisjeve dhe operimi i tunelit të Thirrës-Rrëshen-Kalimash (kontrata e re)- ne vazhdim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50">
                          <a:effectLst/>
                        </a:rPr>
                        <a:t>113,750,000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045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5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50">
                          <a:effectLst/>
                        </a:rPr>
                        <a:t>Menaxhimi funksionimi e mirëmbajtja e pajisjeve dhe operimi i tunelit të Thirrës të autostradës Rrëshen-Kalimash (Kontrata e re 2016)- Kontrate sherbimi ne vazhdim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50">
                          <a:effectLst/>
                        </a:rPr>
                        <a:t>55,812,376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70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5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50">
                          <a:effectLst/>
                          <a:highlight>
                            <a:srgbClr val="D3D3D3"/>
                          </a:highlight>
                        </a:rPr>
                        <a:t>TOTALI  I TUNELEVE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50">
                          <a:effectLst/>
                          <a:highlight>
                            <a:srgbClr val="D3D3D3"/>
                          </a:highlight>
                        </a:rPr>
                        <a:t>304,530,376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472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5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5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5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990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7597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sq-AL" sz="2800" b="1" u="sng" dirty="0"/>
              <a:t>Përmirësimi i </a:t>
            </a:r>
            <a:r>
              <a:rPr lang="en-US" sz="2800" b="1" u="sng" dirty="0" smtClean="0"/>
              <a:t>S</a:t>
            </a:r>
            <a:r>
              <a:rPr lang="sq-AL" sz="2800" b="1" u="sng" dirty="0" smtClean="0"/>
              <a:t>igurisë </a:t>
            </a:r>
            <a:r>
              <a:rPr lang="sq-AL" sz="2800" b="1" u="sng" dirty="0"/>
              <a:t>Rrugore dhe Sinjalistikës</a:t>
            </a:r>
            <a:r>
              <a:rPr lang="en-US" sz="2800" u="sng" dirty="0"/>
              <a:t/>
            </a:r>
            <a:br>
              <a:rPr lang="en-US" sz="2800" u="sng" dirty="0"/>
            </a:br>
            <a:endParaRPr lang="en-US" sz="2800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2276766"/>
              </p:ext>
            </p:extLst>
          </p:nvPr>
        </p:nvGraphicFramePr>
        <p:xfrm>
          <a:off x="1447800" y="1676400"/>
          <a:ext cx="6476999" cy="36218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2187"/>
                <a:gridCol w="4597273"/>
                <a:gridCol w="1537539"/>
              </a:tblGrid>
              <a:tr h="104683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5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50" dirty="0">
                          <a:effectLst/>
                        </a:rPr>
                        <a:t>Përmirësimi i sigurisë dhe sinjalistikës rrugore në superstradën Tiranë-Durrës dhe segmenti rrugor Kashar-Rinas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5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50">
                          <a:effectLst/>
                        </a:rPr>
                        <a:t>548,783,997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8091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5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50">
                          <a:effectLst/>
                        </a:rPr>
                        <a:t>Plotësimi, rifreskimi i sinjalistikës vertikale/horizontale në akset kombëtare dhe përmirësim të sigurisë rrugore, vazhdimi i Lot 1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50">
                          <a:effectLst/>
                        </a:rPr>
                        <a:t>246,178,177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8091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5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50">
                          <a:effectLst/>
                        </a:rPr>
                        <a:t>Plotësimi, rifreskimi i sinjalistikës vertikale/horizontale në akset kombëtare dhe përmirësim të sigurisë rrugore, vazhdimi i Lot2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50">
                          <a:effectLst/>
                        </a:rPr>
                        <a:t>          337,547,268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499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5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50">
                          <a:effectLst/>
                        </a:rPr>
                        <a:t>Vendosja e Mbikalimeve për këmbësorë në aksin Plepa-Kavajë-Rrogozhinë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50">
                          <a:effectLst/>
                        </a:rPr>
                        <a:t>           51,000,199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907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5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50">
                          <a:effectLst/>
                        </a:rPr>
                        <a:t>Implementimi i Sistemit te Menaxhimit te Trafikut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50">
                          <a:effectLst/>
                        </a:rPr>
                        <a:t>           19,991,400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907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5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50">
                          <a:effectLst/>
                          <a:highlight>
                            <a:srgbClr val="D3D3D3"/>
                          </a:highlight>
                        </a:rPr>
                        <a:t>TOTALI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50" dirty="0">
                          <a:effectLst/>
                          <a:highlight>
                            <a:srgbClr val="D3D3D3"/>
                          </a:highlight>
                        </a:rPr>
                        <a:t>      1,203,501,041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7620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8946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b="1" u="sng" dirty="0"/>
              <a:t>Përmirësimi i Shtresave Rrugore</a:t>
            </a:r>
            <a:endParaRPr lang="en-US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1960628"/>
              </p:ext>
            </p:extLst>
          </p:nvPr>
        </p:nvGraphicFramePr>
        <p:xfrm>
          <a:off x="1600200" y="1828800"/>
          <a:ext cx="6096000" cy="33527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2058"/>
                <a:gridCol w="4326846"/>
                <a:gridCol w="1447096"/>
              </a:tblGrid>
              <a:tr h="57783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5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50">
                          <a:effectLst/>
                        </a:rPr>
                        <a:t>Riveshje +Sistemim +Asfaltim rruga Berat – Buzuq (3 Lote 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50">
                          <a:effectLst/>
                        </a:rPr>
                        <a:t>212,563,946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9374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5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50">
                          <a:effectLst/>
                        </a:rPr>
                        <a:t>Riveshje dhe Sistemim Asfaltim, Segmenti rrugor Ura e Leklit – Kelcyre – Lot.2 ( objekt ne vazhdim ne 2016)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50">
                          <a:effectLst/>
                        </a:rPr>
                        <a:t>57,000,000 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9374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5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50" dirty="0">
                          <a:effectLst/>
                        </a:rPr>
                        <a:t>Rikonstruksion i Rruges Shkoder – Mes 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50" dirty="0">
                          <a:effectLst/>
                        </a:rPr>
                        <a:t>( Objekt ne vazhdim ne 2016)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50">
                          <a:effectLst/>
                        </a:rPr>
                        <a:t>428,108,176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9374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5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50">
                          <a:effectLst/>
                        </a:rPr>
                        <a:t>Ndërtim rruga “ Mbingritja e Viroit, Gjirokastër</a:t>
                      </a:r>
                      <a:endParaRPr lang="en-US" sz="12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50">
                          <a:effectLst/>
                        </a:rPr>
                        <a:t>Objekt  në vazhdim edhe në 2016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50">
                          <a:effectLst/>
                        </a:rPr>
                        <a:t>27,166,186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9374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50">
                          <a:effectLst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5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50" dirty="0">
                          <a:effectLst/>
                          <a:highlight>
                            <a:srgbClr val="D3D3D3"/>
                          </a:highlight>
                        </a:rPr>
                        <a:t>TOTALI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50" dirty="0">
                          <a:effectLst/>
                          <a:highlight>
                            <a:srgbClr val="D3D3D3"/>
                          </a:highlight>
                        </a:rPr>
                        <a:t>724,838,308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2192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1450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Shpronesimet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Gjate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vitit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2015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Sektorit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shpronesimeve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jane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pergatitur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Kerkesat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perkatese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per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shpronesim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rezultat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tyre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Komisionit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Posacem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ne MTI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jane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miratuar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kane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ardhur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per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zbatim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31 VKM per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shpronesim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per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interes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publik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vleren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totale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1,5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miliarde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leke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kundrejt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887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milione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leke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qe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ishte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buxheti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parashikuar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zerin”shpronesime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” per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vitin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2015. </a:t>
            </a:r>
          </a:p>
          <a:p>
            <a:pPr algn="just"/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Buxheti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shpronsimeve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per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vitin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2015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eshte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disbursuar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masen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100%.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Gjithashtu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prane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Komisionit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Posacem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ne MTI,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jane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derguar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per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miratim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per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shpronesim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Kerkesa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tjera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pritet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shqyrtohen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Komisioni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Shpronesimeve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Po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bejme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krahasim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vitin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2014 do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buxheti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miratuar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per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shpronesimet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per 2015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qene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rreth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1.5 here me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ulet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buxheti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vitit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2014,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cili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ishte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1.4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miliarde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leke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se VKM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gjate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vitit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2015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qene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31 VKM,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kundrejt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32 VKM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vitin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2014.</a:t>
            </a:r>
          </a:p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Gjithashtu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vijuar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puna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per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pergatitjen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Kerkesave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per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shpronesim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perqendruara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kryesisht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Segmenti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rrugor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Unaza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jashtme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Tiranes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pjesa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lindore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loti III),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Elbasan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Banje-Gramsh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Buzuq-Corovode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Plepa-Kavaje-Rrogozhine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By Pass Vlore,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Tirane-Elbasan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Levan-Tepelene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(variant 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Kalivacit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Korce-Erseke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Librazhd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Qafe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Stude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etj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4572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524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BUXHETI PER 2015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Buxheti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ARRSH-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vitin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2015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total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20,324,889,617 </a:t>
            </a:r>
            <a:r>
              <a:rPr lang="en-US" b="1" u="sng" dirty="0" err="1">
                <a:latin typeface="Times New Roman" pitchFamily="18" charset="0"/>
                <a:cs typeface="Times New Roman" pitchFamily="18" charset="0"/>
              </a:rPr>
              <a:t>lekë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përbëhet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Buxheti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vitin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2015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vlerën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14,912,230,000 </a:t>
            </a:r>
            <a:r>
              <a:rPr lang="en-US" b="1" u="sng" dirty="0" err="1">
                <a:latin typeface="Times New Roman" pitchFamily="18" charset="0"/>
                <a:cs typeface="Times New Roman" pitchFamily="18" charset="0"/>
              </a:rPr>
              <a:t>lekë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Buxheti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likuidimin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borxhit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vitit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2013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vlerën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5,412,659,617 </a:t>
            </a:r>
            <a:r>
              <a:rPr lang="en-US" b="1" u="sng" dirty="0" err="1">
                <a:latin typeface="Times New Roman" pitchFamily="18" charset="0"/>
                <a:cs typeface="Times New Roman" pitchFamily="18" charset="0"/>
              </a:rPr>
              <a:t>lekë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3810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6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4111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SHPERNDARJA </a:t>
            </a:r>
            <a:r>
              <a:rPr lang="en-US" sz="3600" dirty="0" smtClean="0"/>
              <a:t>E FONDEVE SIPAS ZËRAVE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6627717"/>
              </p:ext>
            </p:extLst>
          </p:nvPr>
        </p:nvGraphicFramePr>
        <p:xfrm>
          <a:off x="1524000" y="1066798"/>
          <a:ext cx="6095999" cy="53340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9677"/>
                <a:gridCol w="1156384"/>
                <a:gridCol w="1156384"/>
                <a:gridCol w="1113554"/>
              </a:tblGrid>
              <a:tr h="252715">
                <a:tc gridSpan="2"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Informacion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mbi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Buxhetin</a:t>
                      </a:r>
                      <a:r>
                        <a:rPr lang="en-US" sz="1100" dirty="0">
                          <a:effectLst/>
                        </a:rPr>
                        <a:t> e  </a:t>
                      </a:r>
                      <a:r>
                        <a:rPr lang="en-US" sz="1100" dirty="0" err="1">
                          <a:effectLst/>
                        </a:rPr>
                        <a:t>Viti</a:t>
                      </a:r>
                      <a:r>
                        <a:rPr lang="en-US" sz="1100" dirty="0">
                          <a:effectLst/>
                        </a:rPr>
                        <a:t> 2015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b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b"/>
                </a:tc>
              </a:tr>
              <a:tr h="199476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b"/>
                </a:tc>
                <a:tc gridSpan="3"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TË DHËNA PËR BUXHETIN 2015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9593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Emërtimi i Projektit 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BUXHETI TOTAL I ARRSH NË VITIN 2015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BUXHETI 2015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BUXHETI I BORXHIT NË VITIN 2015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ctr"/>
                </a:tc>
              </a:tr>
              <a:tr h="21228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Rrjeti i rrugëve Nacionale 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20,324,889,617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14,912,230,000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5,412,659,617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b"/>
                </a:tc>
              </a:tr>
              <a:tr h="229802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</a:rPr>
                        <a:t>Ndërtim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rrugësh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b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7,171,088,386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4,969,137,307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2,201,951,079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ctr"/>
                </a:tc>
              </a:tr>
              <a:tr h="241932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Sistemim asfaltim 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b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5,091,090,710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3,595,901,428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1,495,189,282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ctr"/>
                </a:tc>
              </a:tr>
              <a:tr h="235867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Masa Inxhinierike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b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785,951,168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785,951,168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ctr"/>
                </a:tc>
              </a:tr>
              <a:tr h="235867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Ndërtim Urash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b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172,468,588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160,000,000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12,468,588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ctr"/>
                </a:tc>
              </a:tr>
              <a:tr h="235867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Supervizion Punimesh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b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59,347,463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42,592,956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16,754,507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ctr"/>
                </a:tc>
              </a:tr>
              <a:tr h="232497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Sinjalistikë dhe siguri rrugore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b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1,511,177,648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1,510,310,424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867,224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ctr"/>
                </a:tc>
              </a:tr>
              <a:tr h="272932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Studim Projektime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b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926,477,227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620,349,818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306,127,409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ctr"/>
                </a:tc>
              </a:tr>
              <a:tr h="217672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Kosto  Lokale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b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1,408,269,476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465,562,299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942,707,177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ctr"/>
                </a:tc>
              </a:tr>
              <a:tr h="223737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TVSH dhe taksë doganore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b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1,247,911,684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1,187,295,584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60,616,100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ctr"/>
                </a:tc>
              </a:tr>
              <a:tr h="229802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Vendime gjygjësore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b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760,667,690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656,178,037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104,489,653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ctr"/>
                </a:tc>
              </a:tr>
              <a:tr h="229802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Shpronësime 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b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1,158,989,577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887,500,979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271,488,598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ctr"/>
                </a:tc>
              </a:tr>
              <a:tr h="260127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Blerje pajisje Zyrash për ARRSH.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450,000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450,000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ctr"/>
                </a:tc>
              </a:tr>
              <a:tr h="229802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Blerje pajisje për matjen e trafikut.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20,000,000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20,000,000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ctr"/>
                </a:tc>
              </a:tr>
              <a:tr h="357171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Fond i ngrirë (Blerje pajisje kompiuterike për ARRSH)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1,000,000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1,000,000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ctr"/>
                </a:tc>
              </a:tr>
              <a:tr h="567061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</a:rPr>
                        <a:t>Instalimi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i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>
                          <a:effectLst/>
                        </a:rPr>
                        <a:t>Sistemit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900" dirty="0" err="1" smtClean="0">
                          <a:effectLst/>
                        </a:rPr>
                        <a:t>ëEB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  <a:r>
                        <a:rPr lang="en-US" sz="900" dirty="0">
                          <a:effectLst/>
                        </a:rPr>
                        <a:t>- GIS </a:t>
                      </a:r>
                      <a:r>
                        <a:rPr lang="en-US" sz="900" dirty="0" err="1">
                          <a:effectLst/>
                        </a:rPr>
                        <a:t>në</a:t>
                      </a:r>
                      <a:r>
                        <a:rPr lang="en-US" sz="900" dirty="0">
                          <a:effectLst/>
                        </a:rPr>
                        <a:t> ARRSH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10,000,000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ctr"/>
                </a:tc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10,000,000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5" marR="65685" marT="0" marB="0" anchor="ctr"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4572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40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MENAXHIMI FINANCIAR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menaxhim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efikas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fondeve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parashikuara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buxhet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vitit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2015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respektivisht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8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rialokime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fondesh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hapjen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objekteve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shoqëruara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relacion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fisha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projektesh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4572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91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LIKUJDIMI I BORXHEVE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likuidimin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borxhit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vitit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2013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planifikuar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vlera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përgjitheshme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5,418,388,863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lekë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financuar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5,335,257,609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lekë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98 %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buxhetit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planifikuar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Detajuar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poshtë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vijon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5334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18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LIKUJDIMI I BORXHIT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kontratat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Zbatimit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celur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fonde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vlerën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3,710,476,173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lekë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likuiduar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3,707,592,163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lekë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Supervizion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Punimesh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celur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fonde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vlerën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16,754,507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lekë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paguar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16,754,504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lekë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Studim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Projektime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celur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fonde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vlerën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306,127,409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lekë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paguar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303,583,667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lekë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Tvsh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Kosto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Lokale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celur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fonde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vlerën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1,003,323,277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lekë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paguar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958,080,682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lekë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shpronësime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celur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fonde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vlerën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262,325,885 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lekë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paguar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239,027,694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lekë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vendimet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gjyqësore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celur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fonde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vlerën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104,489,653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lekë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paguar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104,489,653lekë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drejtorinë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Shkodrës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celur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fonde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vlerën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5,729,246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lekë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paguar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5,729,246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lekë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3048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35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Projektet</a:t>
            </a:r>
            <a:r>
              <a:rPr lang="en-US" u="sng" dirty="0" smtClean="0"/>
              <a:t> me </a:t>
            </a:r>
            <a:r>
              <a:rPr lang="en-US" u="sng" dirty="0" err="1" smtClean="0"/>
              <a:t>Financim</a:t>
            </a:r>
            <a:r>
              <a:rPr lang="en-US" u="sng" dirty="0" smtClean="0"/>
              <a:t> </a:t>
            </a:r>
            <a:r>
              <a:rPr lang="en-US" u="sng" dirty="0" err="1" smtClean="0"/>
              <a:t>te</a:t>
            </a:r>
            <a:r>
              <a:rPr lang="en-US" u="sng" dirty="0" smtClean="0"/>
              <a:t> </a:t>
            </a:r>
            <a:r>
              <a:rPr lang="en-US" u="sng" dirty="0" err="1" smtClean="0"/>
              <a:t>Huaj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Gjatë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vitit 2015 ecuria e projekteve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të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huaja ka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qënë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kënaqshme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me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gjithë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problematikat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që janë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hasur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për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arsye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të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ndryshme. Ritme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të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mira ka pasur aksi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“By-Pass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Rrogozinës”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ku punimet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në kontraten bazë janë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pothuajse mbaruar dhe ku disbursimi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ështe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realizuar 100%. </a:t>
            </a:r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Gjithashtu, ka perfunduar </a:t>
            </a:r>
            <a:r>
              <a:rPr lang="sq-AL" sz="2400" dirty="0" smtClean="0">
                <a:latin typeface="Times New Roman" pitchFamily="18" charset="0"/>
                <a:cs typeface="Times New Roman" pitchFamily="18" charset="0"/>
              </a:rPr>
              <a:t>Projekti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sq-AL" sz="2400" dirty="0" smtClean="0">
                <a:latin typeface="Times New Roman" pitchFamily="18" charset="0"/>
                <a:cs typeface="Times New Roman" pitchFamily="18" charset="0"/>
              </a:rPr>
              <a:t>Për </a:t>
            </a:r>
            <a:r>
              <a:rPr lang="sq-AL" sz="2400" dirty="0">
                <a:latin typeface="Times New Roman" pitchFamily="18" charset="0"/>
                <a:cs typeface="Times New Roman" pitchFamily="18" charset="0"/>
              </a:rPr>
              <a:t>Planifikimin dhe Përgatitjen e Mirëmbajtjes me Performancë dhe Sigurinë </a:t>
            </a:r>
            <a:r>
              <a:rPr lang="sq-AL" sz="2400" dirty="0" smtClean="0">
                <a:latin typeface="Times New Roman" pitchFamily="18" charset="0"/>
                <a:cs typeface="Times New Roman" pitchFamily="18" charset="0"/>
              </a:rPr>
              <a:t>Rrugore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ku</a:t>
            </a:r>
            <a:r>
              <a:rPr lang="sq-AL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Konsulenti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ka paraqitur pranë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ARRSH-se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Raportin e Strategjisë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së Mirëmabjtjes, Raportin e Vlerësimit në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Mjedis,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Raportin mbi Sigurinë Rrugore,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si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dhe raportet  për Dokumentat e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Tenderit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si per Konsulentin ashtu edhe per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Kontraktorët.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Ecuri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të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mire ka patur edhe seksioni rrugor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“Shkoder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– Hani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Hotit”. 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Punimet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në këtë 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segment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kanë përfunduar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228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1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Projektet</a:t>
            </a:r>
            <a:r>
              <a:rPr lang="en-US" u="sng" dirty="0" smtClean="0"/>
              <a:t> me </a:t>
            </a:r>
            <a:r>
              <a:rPr lang="en-US" u="sng" dirty="0" err="1" smtClean="0"/>
              <a:t>Financim</a:t>
            </a:r>
            <a:r>
              <a:rPr lang="en-US" u="sng" dirty="0" smtClean="0"/>
              <a:t> </a:t>
            </a:r>
            <a:r>
              <a:rPr lang="en-US" u="sng" dirty="0" err="1" smtClean="0"/>
              <a:t>te</a:t>
            </a:r>
            <a:r>
              <a:rPr lang="en-US" u="sng" dirty="0" smtClean="0"/>
              <a:t> </a:t>
            </a:r>
            <a:r>
              <a:rPr lang="en-US" u="sng" dirty="0" err="1" smtClean="0"/>
              <a:t>Huaj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Ritme të ulëta ka pasur në seksionin rrugor «Damës – Tepelene» ku performanca e Kontraktorit ka qënë shumë e ulët dhe kjo kontratë që duhej te mbyllej në Qershor 2015, nuk ka përfunduar ende. Faktorë të tjerë për vonesën e përfundimit janë shpronësimet që ende nuk janë përfunduar totalisht si dhe ndërprerja e punimeve për shkak të investigimit arkeologjik në disa segmente.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seksionet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rrugore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“By-Pass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Fierit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“By-Pass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Vlores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cilat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realizuar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100%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rastin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“By-Pass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Fierit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kaluar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vlerën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parashikuar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Pritej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performancë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mirë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periudha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vitit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qënë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linjë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afatet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kontraktuale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228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08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2099</Words>
  <Application>Microsoft Office PowerPoint</Application>
  <PresentationFormat>On-screen Show (4:3)</PresentationFormat>
  <Paragraphs>271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ANALIZA VJETORE E ARRSH PER VITIN 2015</vt:lpstr>
      <vt:lpstr>Ecuria e Përgjithshme</vt:lpstr>
      <vt:lpstr>BUXHETI PER 2015</vt:lpstr>
      <vt:lpstr>SHPERNDARJA E FONDEVE SIPAS ZËRAVE</vt:lpstr>
      <vt:lpstr>MENAXHIMI FINANCIAR</vt:lpstr>
      <vt:lpstr>LIKUJDIMI I BORXHEVE</vt:lpstr>
      <vt:lpstr>LIKUJDIMI I BORXHIT</vt:lpstr>
      <vt:lpstr>Projektet me Financim te Huaj</vt:lpstr>
      <vt:lpstr>Projektet me Financim te Huaj</vt:lpstr>
      <vt:lpstr>Realizimi Financiar për Projektet me Financim të Huaj</vt:lpstr>
      <vt:lpstr>Projektet me Financim nga Buxheti i Shtetit</vt:lpstr>
      <vt:lpstr> Projektet e Financuara nga Buxheti i Shtetit</vt:lpstr>
      <vt:lpstr>Projektet e Financuara nga Buxheti i Shtetit</vt:lpstr>
      <vt:lpstr>Prokurimet gjate 2015</vt:lpstr>
      <vt:lpstr>PROCESET GJYQESORE</vt:lpstr>
      <vt:lpstr>DREJTORIA TEKNIKE</vt:lpstr>
      <vt:lpstr>KESHILLI TEKNIK</vt:lpstr>
      <vt:lpstr>Financimi i objekteve per zerin “Studim projektim” per vitin 2015.  </vt:lpstr>
      <vt:lpstr>Mirembajtja e Rrjetit Rrugor Kombetar</vt:lpstr>
      <vt:lpstr>Investimet ne Mirembajtje</vt:lpstr>
      <vt:lpstr>   Menaxhimi, Mirembajtja dhe Operimi i Tuneleve të Thirrës dhe Krrabës   </vt:lpstr>
      <vt:lpstr>Përmirësimi i Sigurisë Rrugore dhe Sinjalistikës </vt:lpstr>
      <vt:lpstr>Përmirësimi i Shtresave Rrugore</vt:lpstr>
      <vt:lpstr>Shpronesimet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VJETORE E ARRSH PER VITIN 2015</dc:title>
  <dc:creator>E.N</dc:creator>
  <cp:lastModifiedBy>E.N</cp:lastModifiedBy>
  <cp:revision>28</cp:revision>
  <dcterms:created xsi:type="dcterms:W3CDTF">2016-02-11T09:23:31Z</dcterms:created>
  <dcterms:modified xsi:type="dcterms:W3CDTF">2016-02-11T15:34:44Z</dcterms:modified>
</cp:coreProperties>
</file>